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97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1" r:id="rId25"/>
    <p:sldId id="279" r:id="rId26"/>
    <p:sldId id="280" r:id="rId27"/>
    <p:sldId id="282" r:id="rId28"/>
    <p:sldId id="283" r:id="rId29"/>
    <p:sldId id="284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85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94780"/>
  </p:normalViewPr>
  <p:slideViewPr>
    <p:cSldViewPr snapToGrid="0" snapToObjects="1">
      <p:cViewPr varScale="1">
        <p:scale>
          <a:sx n="120" d="100"/>
          <a:sy n="120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2.tiff>
</file>

<file path=ppt/media/image13.png>
</file>

<file path=ppt/media/image14.tiff>
</file>

<file path=ppt/media/image2.png>
</file>

<file path=ppt/media/image3.tiff>
</file>

<file path=ppt/media/image4.png>
</file>

<file path=ppt/media/image4.tiff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DDD1B-7A7B-6A47-9290-6DE670976CA4}" type="datetimeFigureOut">
              <a:rPr lang="en-US" smtClean="0"/>
              <a:t>4/28/18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6EE8CB-C5FF-444C-8841-64E3A315E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91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in </a:t>
            </a:r>
            <a:r>
              <a:rPr lang="en-US" dirty="0" err="1"/>
              <a:t>ipython</a:t>
            </a:r>
            <a:endParaRPr lang="en-US" dirty="0"/>
          </a:p>
          <a:p>
            <a:r>
              <a:rPr lang="en-US" dirty="0"/>
              <a:t>Sha1(‘</a:t>
            </a:r>
            <a:r>
              <a:rPr lang="en-US" dirty="0" err="1"/>
              <a:t>aaaaa</a:t>
            </a:r>
            <a:r>
              <a:rPr lang="en-US" dirty="0"/>
              <a:t>’.encode()).digest()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0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40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9741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0335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6961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46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4008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05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53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05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324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66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714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31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server code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EE8CB-C5FF-444C-8841-64E3A315E17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53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00/transactions/ne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00/min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41286-634F-EE43-B3A8-4D0F93A43C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BYOB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6CE106-02C4-E246-9D23-05DACAD355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en-US" dirty="0" err="1"/>
              <a:t>blockchain</a:t>
            </a:r>
            <a:r>
              <a:rPr lang="en-US" dirty="0"/>
              <a:t>, of course)</a:t>
            </a:r>
          </a:p>
        </p:txBody>
      </p:sp>
    </p:spTree>
    <p:extLst>
      <p:ext uri="{BB962C8B-B14F-4D97-AF65-F5344CB8AC3E}">
        <p14:creationId xmlns:p14="http://schemas.microsoft.com/office/powerpoint/2010/main" val="1264327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5F8F0-1D03-4A45-9D8C-6BCD4565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</a:t>
            </a:r>
            <a:r>
              <a:rPr lang="en-US" dirty="0" err="1"/>
              <a:t>blockchain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47F63C-B5C2-DC4D-9659-195954E91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243" y="2707985"/>
            <a:ext cx="8796338" cy="298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25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our first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block can contain many transactions</a:t>
            </a:r>
          </a:p>
          <a:p>
            <a:r>
              <a:rPr lang="en-US" dirty="0"/>
              <a:t>Before we create a block, we should build a list of transactions for that block</a:t>
            </a:r>
          </a:p>
          <a:p>
            <a:r>
              <a:rPr lang="en-US" dirty="0"/>
              <a:t>If we are running the </a:t>
            </a:r>
            <a:r>
              <a:rPr lang="en-US" dirty="0" err="1"/>
              <a:t>blockchain</a:t>
            </a:r>
            <a:r>
              <a:rPr lang="en-US" dirty="0"/>
              <a:t> on our node, we’ll want to add quite a few transactions to a block before creating it and appending it to the chain</a:t>
            </a:r>
          </a:p>
        </p:txBody>
      </p:sp>
    </p:spTree>
    <p:extLst>
      <p:ext uri="{BB962C8B-B14F-4D97-AF65-F5344CB8AC3E}">
        <p14:creationId xmlns:p14="http://schemas.microsoft.com/office/powerpoint/2010/main" val="2320390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new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86743"/>
            <a:ext cx="9905999" cy="3541714"/>
          </a:xfrm>
        </p:spPr>
        <p:txBody>
          <a:bodyPr/>
          <a:lstStyle/>
          <a:p>
            <a:r>
              <a:rPr lang="en-US" dirty="0"/>
              <a:t>First, we need a ‘genesis’ block</a:t>
            </a:r>
          </a:p>
          <a:p>
            <a:r>
              <a:rPr lang="en-US" dirty="0"/>
              <a:t>Add a ’proof’ to the genesis block, which is the result of mining which we’ll discuss in more detail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C03D67-34F2-6A4E-939E-30C2BC8AB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572" y="3429321"/>
            <a:ext cx="7391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855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New_block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Builds a block by taking the</a:t>
            </a:r>
          </a:p>
          <a:p>
            <a:pPr lvl="1"/>
            <a:r>
              <a:rPr lang="en-US" dirty="0"/>
              <a:t>Current list of transactions</a:t>
            </a:r>
          </a:p>
          <a:p>
            <a:pPr lvl="1"/>
            <a:r>
              <a:rPr lang="en-US" dirty="0"/>
              <a:t>Current time</a:t>
            </a:r>
          </a:p>
          <a:p>
            <a:pPr lvl="1"/>
            <a:r>
              <a:rPr lang="en-US" dirty="0"/>
              <a:t>A ‘proof’ (still mysterious)</a:t>
            </a:r>
          </a:p>
          <a:p>
            <a:pPr lvl="1"/>
            <a:r>
              <a:rPr lang="en-US" dirty="0"/>
              <a:t>The hash of the previous block</a:t>
            </a:r>
          </a:p>
          <a:p>
            <a:pPr lvl="1"/>
            <a:endParaRPr lang="en-US" dirty="0"/>
          </a:p>
          <a:p>
            <a:r>
              <a:rPr lang="en-US" dirty="0"/>
              <a:t>Adds the block to the chain (simple append to a list)</a:t>
            </a:r>
          </a:p>
          <a:p>
            <a:r>
              <a:rPr lang="en-US" dirty="0"/>
              <a:t>Returns the block</a:t>
            </a:r>
          </a:p>
        </p:txBody>
      </p:sp>
    </p:spTree>
    <p:extLst>
      <p:ext uri="{BB962C8B-B14F-4D97-AF65-F5344CB8AC3E}">
        <p14:creationId xmlns:p14="http://schemas.microsoft.com/office/powerpoint/2010/main" val="1870429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New_transaction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Builds a transaction by taking the</a:t>
            </a:r>
          </a:p>
          <a:p>
            <a:pPr lvl="1"/>
            <a:r>
              <a:rPr lang="en-US" dirty="0"/>
              <a:t>Sender</a:t>
            </a:r>
          </a:p>
          <a:p>
            <a:pPr lvl="1"/>
            <a:r>
              <a:rPr lang="en-US" dirty="0"/>
              <a:t>Recipient</a:t>
            </a:r>
          </a:p>
          <a:p>
            <a:pPr lvl="1"/>
            <a:r>
              <a:rPr lang="en-US" dirty="0"/>
              <a:t>Amount</a:t>
            </a:r>
          </a:p>
          <a:p>
            <a:r>
              <a:rPr lang="en-US" dirty="0"/>
              <a:t>Adds the transaction to the list of current transactions</a:t>
            </a:r>
          </a:p>
          <a:p>
            <a:r>
              <a:rPr lang="en-US" dirty="0"/>
              <a:t>Returns the index of the block that will hold the transaction</a:t>
            </a:r>
          </a:p>
        </p:txBody>
      </p:sp>
    </p:spTree>
    <p:extLst>
      <p:ext uri="{BB962C8B-B14F-4D97-AF65-F5344CB8AC3E}">
        <p14:creationId xmlns:p14="http://schemas.microsoft.com/office/powerpoint/2010/main" val="3714638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Takes a block</a:t>
            </a:r>
          </a:p>
          <a:p>
            <a:r>
              <a:rPr lang="en-US" dirty="0"/>
              <a:t>Creates a string representation of that entire block</a:t>
            </a:r>
          </a:p>
          <a:p>
            <a:r>
              <a:rPr lang="en-US" dirty="0"/>
              <a:t>Returns the hash of the block</a:t>
            </a:r>
          </a:p>
        </p:txBody>
      </p:sp>
    </p:spTree>
    <p:extLst>
      <p:ext uri="{BB962C8B-B14F-4D97-AF65-F5344CB8AC3E}">
        <p14:creationId xmlns:p14="http://schemas.microsoft.com/office/powerpoint/2010/main" val="4022160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Last_block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Returns the last block in the chain</a:t>
            </a:r>
          </a:p>
        </p:txBody>
      </p:sp>
    </p:spTree>
    <p:extLst>
      <p:ext uri="{BB962C8B-B14F-4D97-AF65-F5344CB8AC3E}">
        <p14:creationId xmlns:p14="http://schemas.microsoft.com/office/powerpoint/2010/main" val="1639335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392" y="2471147"/>
            <a:ext cx="9509078" cy="1398050"/>
          </a:xfrm>
        </p:spPr>
        <p:txBody>
          <a:bodyPr/>
          <a:lstStyle/>
          <a:p>
            <a:pPr algn="ctr"/>
            <a:r>
              <a:rPr lang="en-US" dirty="0"/>
              <a:t>How are blocks mined?</a:t>
            </a:r>
          </a:p>
        </p:txBody>
      </p:sp>
    </p:spTree>
    <p:extLst>
      <p:ext uri="{BB962C8B-B14F-4D97-AF65-F5344CB8AC3E}">
        <p14:creationId xmlns:p14="http://schemas.microsoft.com/office/powerpoint/2010/main" val="3966337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goal is to find a number that solves a problem</a:t>
            </a:r>
          </a:p>
          <a:p>
            <a:r>
              <a:rPr lang="en-US" dirty="0"/>
              <a:t>Does this sound familiar to hashing?</a:t>
            </a:r>
          </a:p>
          <a:p>
            <a:r>
              <a:rPr lang="en-US" dirty="0"/>
              <a:t>Guessing what input you have to hash to get a given output is hard</a:t>
            </a:r>
          </a:p>
          <a:p>
            <a:pPr lvl="1"/>
            <a:r>
              <a:rPr lang="en-US" dirty="0"/>
              <a:t>Given y, finding a number x such that hash(x) = y is hard!</a:t>
            </a:r>
          </a:p>
          <a:p>
            <a:pPr lvl="1"/>
            <a:r>
              <a:rPr lang="en-US" dirty="0"/>
              <a:t>Just keep guessing</a:t>
            </a:r>
          </a:p>
        </p:txBody>
      </p:sp>
    </p:spTree>
    <p:extLst>
      <p:ext uri="{BB962C8B-B14F-4D97-AF65-F5344CB8AC3E}">
        <p14:creationId xmlns:p14="http://schemas.microsoft.com/office/powerpoint/2010/main" val="643133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work (</a:t>
            </a:r>
            <a:r>
              <a:rPr lang="en-US" dirty="0" err="1"/>
              <a:t>hashcash</a:t>
            </a:r>
            <a:r>
              <a:rPr lang="en-US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7503EE-0A49-5E47-85B3-072F228092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Used in Bitcoin</a:t>
                </a:r>
              </a:p>
              <a:p>
                <a:r>
                  <a:rPr lang="en-US" dirty="0"/>
                  <a:t>Set a rule that the hash of some number x multiplied by some other number y, must end in 0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𝐻𝑎𝑠h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∗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𝑎𝑐𝑏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123…0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Let’s see what this looks like in code, because we’re going to be using it to create a “proof of work.”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7503EE-0A49-5E47-85B3-072F228092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80" t="-2143" r="-5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9361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3454F-7FB5-A542-8EAD-C8E9FEC3F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err="1"/>
              <a:t>blockchain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B97A2-1E9B-7448-9367-842ABC35D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“An immutable, sequential chain of records called blocks”</a:t>
            </a:r>
          </a:p>
          <a:p>
            <a:r>
              <a:rPr lang="en-US" dirty="0"/>
              <a:t>How are the blocks “chained?”</a:t>
            </a:r>
          </a:p>
          <a:p>
            <a:r>
              <a:rPr lang="en-US" dirty="0"/>
              <a:t>For our examples, we’re going to assume blocks contains a ledger, or a list of transactions between identities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0394D5-B26C-B24E-927B-0E9D58697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457" y="4548632"/>
            <a:ext cx="5828475" cy="187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96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B5CBD-066A-3C43-94EE-19D3AB2A8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work (</a:t>
            </a:r>
            <a:r>
              <a:rPr lang="en-US" dirty="0" err="1"/>
              <a:t>hashcash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75912B-25A6-874A-BA83-FC9CA879F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642" y="2097088"/>
            <a:ext cx="10335540" cy="440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630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work Applied to blocks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7503EE-0A49-5E47-85B3-072F228092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Instead of x, let’s make the input to the hash function the last proof, the hash of the previous block, and a number ‘y’</a:t>
                </a:r>
              </a:p>
              <a:p>
                <a:pPr lvl="1"/>
                <a:r>
                  <a:rPr lang="en-US" dirty="0"/>
                  <a:t>We get the first 2 inputs from the last block in the chain that was mined</a:t>
                </a:r>
              </a:p>
              <a:p>
                <a:r>
                  <a:rPr lang="en-US" dirty="0"/>
                  <a:t>In order to ”mine” a block, we have to find a number ‘y’ such that </a:t>
                </a:r>
                <a:br>
                  <a:rPr lang="en-US" dirty="0"/>
                </a:b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h𝑎𝑠h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𝑙𝑎𝑠𝑡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𝑝𝑟𝑜𝑜𝑓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𝑙𝑎𝑠𝑡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𝑏𝑙𝑜𝑐𝑘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h𝑎𝑠h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𝑎𝑏𝑐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123…0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To make “mining” more difficult,</a:t>
                </a:r>
                <a:br>
                  <a:rPr lang="en-US" dirty="0"/>
                </a:b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h𝑎𝑠h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𝑙𝑎𝑠𝑡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𝑝𝑟𝑜𝑜𝑓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𝑙𝑎𝑠𝑡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𝑏𝑙𝑜𝑐𝑘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h𝑎𝑠h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) =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𝑎𝑏𝑐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123…0000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C7503EE-0A49-5E47-85B3-072F228092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80" t="-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3343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work Applied to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Miners </a:t>
            </a:r>
            <a:r>
              <a:rPr lang="en-US" b="1" dirty="0"/>
              <a:t>prove </a:t>
            </a:r>
            <a:r>
              <a:rPr lang="en-US" dirty="0"/>
              <a:t>they have done work by submitting a valid y (or “nonce”) to the network inside the block they submit</a:t>
            </a:r>
          </a:p>
          <a:p>
            <a:r>
              <a:rPr lang="en-US" dirty="0"/>
              <a:t>The network can </a:t>
            </a:r>
            <a:r>
              <a:rPr lang="en-US" b="1" dirty="0"/>
              <a:t>easily verify </a:t>
            </a:r>
            <a:r>
              <a:rPr lang="en-US" dirty="0"/>
              <a:t>that the particular ‘y’ that the node submits is correct... It just runs the hash function using ‘y’!</a:t>
            </a:r>
          </a:p>
        </p:txBody>
      </p:sp>
    </p:spTree>
    <p:extLst>
      <p:ext uri="{BB962C8B-B14F-4D97-AF65-F5344CB8AC3E}">
        <p14:creationId xmlns:p14="http://schemas.microsoft.com/office/powerpoint/2010/main" val="3467015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434" y="2510379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Implementing our proof of work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8A05661-0041-5C4B-A268-35CF0B2D2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5026" y="3988949"/>
            <a:ext cx="2736905" cy="546265"/>
          </a:xfrm>
        </p:spPr>
        <p:txBody>
          <a:bodyPr>
            <a:normAutofit/>
          </a:bodyPr>
          <a:lstStyle/>
          <a:p>
            <a:r>
              <a:rPr lang="en-US" dirty="0" err="1"/>
              <a:t>proof_of_work.py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5552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our </a:t>
            </a:r>
            <a:r>
              <a:rPr lang="en-US" dirty="0" err="1"/>
              <a:t>blockchain’s</a:t>
            </a:r>
            <a:r>
              <a:rPr lang="en-US" dirty="0"/>
              <a:t>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Adding transactions to the transaction pool</a:t>
            </a:r>
          </a:p>
          <a:p>
            <a:r>
              <a:rPr lang="en-US" dirty="0"/>
              <a:t>Mining the next block</a:t>
            </a:r>
          </a:p>
          <a:p>
            <a:pPr lvl="1"/>
            <a:r>
              <a:rPr lang="en-US" dirty="0"/>
              <a:t>Calculating a proof</a:t>
            </a:r>
          </a:p>
          <a:p>
            <a:pPr lvl="1"/>
            <a:r>
              <a:rPr lang="en-US" dirty="0"/>
              <a:t>Consuming the transaction pool</a:t>
            </a:r>
          </a:p>
          <a:p>
            <a:r>
              <a:rPr lang="en-US" dirty="0"/>
              <a:t>Verifying a proof (verifying a mined block is legit)</a:t>
            </a:r>
          </a:p>
          <a:p>
            <a:r>
              <a:rPr lang="en-US" dirty="0"/>
              <a:t>We can run a node with these functions!</a:t>
            </a:r>
          </a:p>
        </p:txBody>
      </p:sp>
    </p:spTree>
    <p:extLst>
      <p:ext uri="{BB962C8B-B14F-4D97-AF65-F5344CB8AC3E}">
        <p14:creationId xmlns:p14="http://schemas.microsoft.com/office/powerpoint/2010/main" val="4185182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434" y="2510379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Our </a:t>
            </a:r>
            <a:r>
              <a:rPr lang="en-US" dirty="0" err="1"/>
              <a:t>blockchain</a:t>
            </a:r>
            <a:r>
              <a:rPr lang="en-US" dirty="0"/>
              <a:t> as an </a:t>
            </a:r>
            <a:r>
              <a:rPr lang="en-US" dirty="0" err="1"/>
              <a:t>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6925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Blockchain</a:t>
            </a:r>
            <a:r>
              <a:rPr lang="en-US" dirty="0"/>
              <a:t> as an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idea:</a:t>
            </a:r>
          </a:p>
          <a:p>
            <a:pPr lvl="1"/>
            <a:r>
              <a:rPr lang="en-US" dirty="0"/>
              <a:t>Run a node locally</a:t>
            </a:r>
          </a:p>
          <a:p>
            <a:pPr lvl="1"/>
            <a:r>
              <a:rPr lang="en-US" dirty="0"/>
              <a:t>Send transactions to that node</a:t>
            </a:r>
          </a:p>
          <a:p>
            <a:pPr lvl="1"/>
            <a:r>
              <a:rPr lang="en-US" dirty="0"/>
              <a:t>The node mines a block with transactions we’ve sent it</a:t>
            </a:r>
          </a:p>
          <a:p>
            <a:pPr lvl="1"/>
            <a:r>
              <a:rPr lang="en-US" dirty="0"/>
              <a:t>We can ask the node for the entire </a:t>
            </a:r>
            <a:r>
              <a:rPr lang="en-US" dirty="0" err="1"/>
              <a:t>blockchain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3149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TRansactions</a:t>
            </a:r>
            <a:r>
              <a:rPr lang="en-US" dirty="0"/>
              <a:t> endpoint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of the </a:t>
            </a:r>
            <a:r>
              <a:rPr lang="en-US" dirty="0" err="1"/>
              <a:t>blockchain</a:t>
            </a:r>
            <a:r>
              <a:rPr lang="en-US" dirty="0"/>
              <a:t> can send a transaction to our node, using this endpoint</a:t>
            </a:r>
          </a:p>
          <a:p>
            <a:r>
              <a:rPr lang="en-US" dirty="0"/>
              <a:t>Send a POST to </a:t>
            </a:r>
            <a:r>
              <a:rPr lang="en-US" dirty="0">
                <a:hlinkClick r:id="rId3"/>
              </a:rPr>
              <a:t>http://localhost:5000/transactions/new</a:t>
            </a:r>
            <a:r>
              <a:rPr lang="en-US" dirty="0"/>
              <a:t> containing: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FF1972-2A91-3C4D-BA65-63846A65F2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9628" y="3648963"/>
            <a:ext cx="6463862" cy="14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718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Mining endpoint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we tell the </a:t>
            </a:r>
            <a:r>
              <a:rPr lang="en-US" dirty="0" err="1"/>
              <a:t>blockchain</a:t>
            </a:r>
            <a:r>
              <a:rPr lang="en-US" dirty="0"/>
              <a:t> to mine a new block with all the current transactions</a:t>
            </a:r>
          </a:p>
          <a:p>
            <a:r>
              <a:rPr lang="en-US" dirty="0"/>
              <a:t>Usually, the node would constantly be trying to do this</a:t>
            </a:r>
          </a:p>
          <a:p>
            <a:r>
              <a:rPr lang="en-US" dirty="0"/>
              <a:t>Since our </a:t>
            </a:r>
            <a:r>
              <a:rPr lang="en-US" dirty="0" err="1"/>
              <a:t>PoW</a:t>
            </a:r>
            <a:r>
              <a:rPr lang="en-US" dirty="0"/>
              <a:t> algorithm makes it quick to mine blocks, we’ll only mine when we tell the node to mine</a:t>
            </a:r>
          </a:p>
          <a:p>
            <a:r>
              <a:rPr lang="en-US" dirty="0"/>
              <a:t>Send a POST to </a:t>
            </a:r>
            <a:r>
              <a:rPr lang="en-US" dirty="0">
                <a:hlinkClick r:id="rId3"/>
              </a:rPr>
              <a:t>http://localhost:5000/mine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935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Mining rewards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Note that our mining endpoint has code that adds a transaction for 1 “unit” to ourselves.</a:t>
            </a:r>
          </a:p>
          <a:p>
            <a:r>
              <a:rPr lang="en-US" dirty="0"/>
              <a:t>Nodes are allowed, by the protocol, to give themselves money out of thin air when they successfully mine!</a:t>
            </a:r>
          </a:p>
          <a:p>
            <a:r>
              <a:rPr lang="en-US" dirty="0"/>
              <a:t>These rewards are a unique transaction type called a “</a:t>
            </a:r>
            <a:r>
              <a:rPr lang="en-US" dirty="0" err="1"/>
              <a:t>coinbase</a:t>
            </a:r>
            <a:r>
              <a:rPr lang="en-US" dirty="0"/>
              <a:t> transaction”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917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2C03D-AE14-384E-9521-7DFE832F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69E6CA-F006-EC45-A84E-E4E56D3A47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hash function takes an </a:t>
                </a:r>
                <a:r>
                  <a:rPr lang="en-US" b="1" dirty="0"/>
                  <a:t>input </a:t>
                </a:r>
                <a:r>
                  <a:rPr lang="en-US" dirty="0"/>
                  <a:t>and produces an </a:t>
                </a:r>
                <a:r>
                  <a:rPr lang="en-US" b="1" dirty="0"/>
                  <a:t>output</a:t>
                </a:r>
                <a:endParaRPr lang="en-US" dirty="0"/>
              </a:p>
              <a:p>
                <a:r>
                  <a:rPr lang="en-US" dirty="0"/>
                  <a:t>The output is the same for a given input</a:t>
                </a:r>
              </a:p>
              <a:p>
                <a:r>
                  <a:rPr lang="en-US" dirty="0" err="1"/>
                  <a:t>Eg</a:t>
                </a:r>
                <a:r>
                  <a:rPr lang="en-US" dirty="0"/>
                  <a:t>: If you observe that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h𝑎𝑠h</m:t>
                    </m:r>
                  </m:oMath>
                </a14:m>
                <a:r>
                  <a:rPr lang="en-US" dirty="0"/>
                  <a:t>(x) = y</a:t>
                </a:r>
              </a:p>
              <a:p>
                <a:pPr marL="0" indent="0">
                  <a:buNone/>
                </a:pPr>
                <a:r>
                  <a:rPr lang="en-US" dirty="0"/>
                  <a:t>	then, every time you run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h𝑎𝑠h</m:t>
                    </m:r>
                  </m:oMath>
                </a14:m>
                <a:r>
                  <a:rPr lang="en-US" dirty="0"/>
                  <a:t>(x), you will get y!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69E6CA-F006-EC45-A84E-E4E56D3A47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80" t="-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99408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434" y="2510379"/>
            <a:ext cx="9905998" cy="1478570"/>
          </a:xfrm>
        </p:spPr>
        <p:txBody>
          <a:bodyPr/>
          <a:lstStyle/>
          <a:p>
            <a:pPr algn="ctr"/>
            <a:r>
              <a:rPr lang="en-US" dirty="0" err="1"/>
              <a:t>PARt</a:t>
            </a:r>
            <a:r>
              <a:rPr lang="en-US" dirty="0"/>
              <a:t> II: Consensus</a:t>
            </a:r>
          </a:p>
        </p:txBody>
      </p:sp>
    </p:spTree>
    <p:extLst>
      <p:ext uri="{BB962C8B-B14F-4D97-AF65-F5344CB8AC3E}">
        <p14:creationId xmlns:p14="http://schemas.microsoft.com/office/powerpoint/2010/main" val="2670531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byzantine generals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5433124" cy="35417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lang="en-US"/>
              <a:t> </a:t>
            </a:r>
            <a:r>
              <a:rPr lang="en-US" dirty="0"/>
              <a:t>generals surround a city</a:t>
            </a:r>
          </a:p>
          <a:p>
            <a:r>
              <a:rPr lang="en-US" dirty="0"/>
              <a:t>They can send messengers to each other about what time they should attack</a:t>
            </a:r>
          </a:p>
          <a:p>
            <a:r>
              <a:rPr lang="en-US" dirty="0"/>
              <a:t>One general will betray them and offer a misleading attack time</a:t>
            </a:r>
          </a:p>
          <a:p>
            <a:r>
              <a:rPr lang="en-US" dirty="0"/>
              <a:t>How do you ensure no one listens to this general?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8205AB-BAD1-4C4F-90C6-FAE04E544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537" y="1923352"/>
            <a:ext cx="5323755" cy="399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546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Mostly there already...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Similar problem for us, we need many nodes in the network to agree on what the legitimate chain is</a:t>
            </a:r>
          </a:p>
          <a:p>
            <a:r>
              <a:rPr lang="en-US" dirty="0"/>
              <a:t>Proof of Work algorithm actually solves most of the consensus problem.</a:t>
            </a:r>
          </a:p>
          <a:p>
            <a:r>
              <a:rPr lang="en-US" b="1" dirty="0"/>
              <a:t>Need to ensure every honest node adds the exact same block to their local copy of the </a:t>
            </a:r>
            <a:r>
              <a:rPr lang="en-US" b="1" dirty="0" err="1"/>
              <a:t>blockchain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76394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double spending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Consider: no </a:t>
            </a:r>
            <a:r>
              <a:rPr lang="en-US" dirty="0" err="1"/>
              <a:t>PoW</a:t>
            </a:r>
            <a:r>
              <a:rPr lang="en-US" dirty="0"/>
              <a:t>, blocks can be mined instantly</a:t>
            </a:r>
          </a:p>
          <a:p>
            <a:endParaRPr lang="en-US" dirty="0"/>
          </a:p>
          <a:p>
            <a:r>
              <a:rPr lang="en-US" dirty="0"/>
              <a:t>Alice has 10 coins</a:t>
            </a:r>
          </a:p>
          <a:p>
            <a:r>
              <a:rPr lang="en-US" dirty="0"/>
              <a:t>Alice sends node A a transaction saying she sent 10 coins to Bob</a:t>
            </a:r>
          </a:p>
          <a:p>
            <a:r>
              <a:rPr lang="en-US" dirty="0"/>
              <a:t>Alice sends node B a transaction saying she sent 10 coins to Charlie</a:t>
            </a:r>
          </a:p>
          <a:p>
            <a:r>
              <a:rPr lang="en-US" dirty="0"/>
              <a:t>Nodes would be able to create tons of blocks that looked different</a:t>
            </a:r>
          </a:p>
          <a:p>
            <a:r>
              <a:rPr lang="en-US" dirty="0"/>
              <a:t>Network would be flooded</a:t>
            </a:r>
          </a:p>
        </p:txBody>
      </p:sp>
    </p:spTree>
    <p:extLst>
      <p:ext uri="{BB962C8B-B14F-4D97-AF65-F5344CB8AC3E}">
        <p14:creationId xmlns:p14="http://schemas.microsoft.com/office/powerpoint/2010/main" val="23775212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double spending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15321"/>
          </a:xfrm>
        </p:spPr>
        <p:txBody>
          <a:bodyPr>
            <a:normAutofit fontScale="92500"/>
          </a:bodyPr>
          <a:lstStyle/>
          <a:p>
            <a:r>
              <a:rPr lang="en-US" dirty="0"/>
              <a:t>Now add </a:t>
            </a:r>
            <a:r>
              <a:rPr lang="en-US" dirty="0" err="1"/>
              <a:t>PoW</a:t>
            </a:r>
            <a:endParaRPr lang="en-US" dirty="0"/>
          </a:p>
          <a:p>
            <a:endParaRPr lang="en-US" dirty="0"/>
          </a:p>
          <a:p>
            <a:r>
              <a:rPr lang="en-US" dirty="0"/>
              <a:t>Nodes race to complete the next block</a:t>
            </a:r>
          </a:p>
          <a:p>
            <a:r>
              <a:rPr lang="en-US" dirty="0"/>
              <a:t>The first node to successfully create the block broadcasts it to neighbors</a:t>
            </a:r>
          </a:p>
          <a:p>
            <a:r>
              <a:rPr lang="en-US" dirty="0"/>
              <a:t>Neighbors </a:t>
            </a:r>
            <a:r>
              <a:rPr lang="en-US" b="1" dirty="0"/>
              <a:t>quickly </a:t>
            </a:r>
            <a:r>
              <a:rPr lang="en-US" dirty="0"/>
              <a:t>check for a legitimate proof before sending it to other neighbors</a:t>
            </a:r>
          </a:p>
          <a:p>
            <a:r>
              <a:rPr lang="en-US" dirty="0"/>
              <a:t>Attackers can’t spam the network with incorrect blocks</a:t>
            </a:r>
          </a:p>
          <a:p>
            <a:r>
              <a:rPr lang="en-US" dirty="0"/>
              <a:t>Alice can’t double spend, because </a:t>
            </a:r>
            <a:r>
              <a:rPr lang="en-US" b="1" dirty="0"/>
              <a:t>one of her transactions will be in the next accepted block, but not the other!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8760C0-D054-964A-A59C-061B25BF8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5744" y="1102774"/>
            <a:ext cx="4263898" cy="229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071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Consensus: longest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2014"/>
            <a:ext cx="9905999" cy="4215321"/>
          </a:xfrm>
        </p:spPr>
        <p:txBody>
          <a:bodyPr>
            <a:normAutofit/>
          </a:bodyPr>
          <a:lstStyle/>
          <a:p>
            <a:r>
              <a:rPr lang="en-US" dirty="0"/>
              <a:t>Node A reaches out to nodes B and C to get the current chain</a:t>
            </a:r>
          </a:p>
          <a:p>
            <a:r>
              <a:rPr lang="en-US" dirty="0"/>
              <a:t>B’s chain = 15 blocks</a:t>
            </a:r>
          </a:p>
          <a:p>
            <a:r>
              <a:rPr lang="en-US" dirty="0"/>
              <a:t>C’s chain = 16 blocks (blocks 14 and 15 are different than B’s)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AEFC9E-818D-6243-9BDE-702764BAA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878" y="3658108"/>
            <a:ext cx="40513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70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longest chain: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2014"/>
            <a:ext cx="9905999" cy="4215321"/>
          </a:xfrm>
        </p:spPr>
        <p:txBody>
          <a:bodyPr>
            <a:normAutofit/>
          </a:bodyPr>
          <a:lstStyle/>
          <a:p>
            <a:r>
              <a:rPr lang="en-US" dirty="0" err="1"/>
              <a:t>valid_chain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Go through </a:t>
            </a:r>
            <a:r>
              <a:rPr lang="en-US" b="1" dirty="0"/>
              <a:t>every </a:t>
            </a:r>
            <a:r>
              <a:rPr lang="en-US" dirty="0"/>
              <a:t>block in the chain and check its hash</a:t>
            </a:r>
          </a:p>
          <a:p>
            <a:pPr lvl="1"/>
            <a:r>
              <a:rPr lang="en-US" dirty="0"/>
              <a:t>Fast!</a:t>
            </a:r>
          </a:p>
          <a:p>
            <a:pPr lvl="1"/>
            <a:r>
              <a:rPr lang="en-US" dirty="0"/>
              <a:t>Useful when querying other nodes for the </a:t>
            </a:r>
            <a:r>
              <a:rPr lang="en-US" dirty="0" err="1"/>
              <a:t>blockchain</a:t>
            </a:r>
            <a:endParaRPr lang="en-US" dirty="0"/>
          </a:p>
          <a:p>
            <a:r>
              <a:rPr lang="en-US" dirty="0" err="1"/>
              <a:t>resolve_conflicts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Downloads every neighboring node’s chain to see if their chain is longer</a:t>
            </a:r>
          </a:p>
          <a:p>
            <a:pPr lvl="1"/>
            <a:r>
              <a:rPr lang="en-US" dirty="0"/>
              <a:t>Also validates that chain</a:t>
            </a:r>
          </a:p>
          <a:p>
            <a:pPr lvl="1"/>
            <a:r>
              <a:rPr lang="en-US" dirty="0"/>
              <a:t>Replace our chain with the longest one if necessary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4377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longest chain: Adding to the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2014"/>
            <a:ext cx="9905999" cy="4215321"/>
          </a:xfrm>
        </p:spPr>
        <p:txBody>
          <a:bodyPr>
            <a:normAutofit/>
          </a:bodyPr>
          <a:lstStyle/>
          <a:p>
            <a:r>
              <a:rPr lang="en-US" dirty="0"/>
              <a:t>/nodes/register</a:t>
            </a:r>
          </a:p>
          <a:p>
            <a:pPr lvl="1"/>
            <a:r>
              <a:rPr lang="en-US" dirty="0"/>
              <a:t>Adds node(s) to the node’s list of neighbors</a:t>
            </a:r>
          </a:p>
          <a:p>
            <a:r>
              <a:rPr lang="en-US" dirty="0"/>
              <a:t>/nodes/resolve</a:t>
            </a:r>
          </a:p>
          <a:p>
            <a:pPr lvl="1"/>
            <a:r>
              <a:rPr lang="en-US" dirty="0"/>
              <a:t>Tells the node the call our </a:t>
            </a:r>
            <a:r>
              <a:rPr lang="en-US" dirty="0" err="1"/>
              <a:t>resolve_chain</a:t>
            </a:r>
            <a:r>
              <a:rPr lang="en-US" dirty="0"/>
              <a:t>() function and check to see if neighbor’s chains are longer</a:t>
            </a:r>
          </a:p>
        </p:txBody>
      </p:sp>
    </p:spTree>
    <p:extLst>
      <p:ext uri="{BB962C8B-B14F-4D97-AF65-F5344CB8AC3E}">
        <p14:creationId xmlns:p14="http://schemas.microsoft.com/office/powerpoint/2010/main" val="37592722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chain!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2014"/>
            <a:ext cx="9905999" cy="4215321"/>
          </a:xfrm>
        </p:spPr>
        <p:txBody>
          <a:bodyPr>
            <a:normAutofit/>
          </a:bodyPr>
          <a:lstStyle/>
          <a:p>
            <a:r>
              <a:rPr lang="en-US" dirty="0"/>
              <a:t>Spin up a couple nodes</a:t>
            </a:r>
          </a:p>
          <a:p>
            <a:pPr lvl="1"/>
            <a:r>
              <a:rPr lang="en-US" dirty="0"/>
              <a:t>Open 2 terminal sessions and run </a:t>
            </a:r>
          </a:p>
          <a:p>
            <a:pPr lvl="2"/>
            <a:r>
              <a:rPr lang="en-US" dirty="0"/>
              <a:t>`python3 </a:t>
            </a:r>
            <a:r>
              <a:rPr lang="en-US" dirty="0" err="1"/>
              <a:t>server.py</a:t>
            </a:r>
            <a:r>
              <a:rPr lang="en-US" dirty="0"/>
              <a:t> 5000`</a:t>
            </a:r>
          </a:p>
          <a:p>
            <a:pPr lvl="2"/>
            <a:r>
              <a:rPr lang="en-US" dirty="0"/>
              <a:t>`python3 </a:t>
            </a:r>
            <a:r>
              <a:rPr lang="en-US" dirty="0" err="1"/>
              <a:t>server.py</a:t>
            </a:r>
            <a:r>
              <a:rPr lang="en-US" dirty="0"/>
              <a:t> 5001`</a:t>
            </a:r>
          </a:p>
          <a:p>
            <a:pPr lvl="1"/>
            <a:r>
              <a:rPr lang="en-US" dirty="0"/>
              <a:t>Postman</a:t>
            </a:r>
          </a:p>
          <a:p>
            <a:pPr lvl="2"/>
            <a:r>
              <a:rPr lang="en-US" dirty="0"/>
              <a:t>Click ‘import’ on top left</a:t>
            </a:r>
          </a:p>
          <a:p>
            <a:pPr lvl="2"/>
            <a:r>
              <a:rPr lang="en-US" dirty="0"/>
              <a:t>Paste </a:t>
            </a:r>
            <a:r>
              <a:rPr lang="en-US" dirty="0" err="1"/>
              <a:t>url</a:t>
            </a:r>
            <a:r>
              <a:rPr lang="en-US" dirty="0"/>
              <a:t> for the postman collection from the README</a:t>
            </a:r>
          </a:p>
          <a:p>
            <a:pPr lvl="2"/>
            <a:r>
              <a:rPr lang="en-US" dirty="0"/>
              <a:t>You’ll see a bunch of GET/POST requests we can send to our 2 nodes running our </a:t>
            </a:r>
            <a:r>
              <a:rPr lang="en-US" dirty="0" err="1"/>
              <a:t>blockchain</a:t>
            </a:r>
            <a:r>
              <a:rPr lang="en-US" dirty="0"/>
              <a:t>. I’ve set them up already, so you can just send them</a:t>
            </a:r>
          </a:p>
        </p:txBody>
      </p:sp>
    </p:spTree>
    <p:extLst>
      <p:ext uri="{BB962C8B-B14F-4D97-AF65-F5344CB8AC3E}">
        <p14:creationId xmlns:p14="http://schemas.microsoft.com/office/powerpoint/2010/main" val="40795873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chain!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2014"/>
            <a:ext cx="9905999" cy="4215321"/>
          </a:xfrm>
        </p:spPr>
        <p:txBody>
          <a:bodyPr>
            <a:normAutofit/>
          </a:bodyPr>
          <a:lstStyle/>
          <a:p>
            <a:r>
              <a:rPr lang="en-US" dirty="0"/>
              <a:t>Look at the 2 terminals you opened up while running these commands. The nodes should log what is going on, and send you a message in the response</a:t>
            </a:r>
          </a:p>
          <a:p>
            <a:r>
              <a:rPr lang="en-US" dirty="0"/>
              <a:t>First, register node 0 with node 1 and visa versa (there is a command for each)</a:t>
            </a:r>
          </a:p>
          <a:p>
            <a:r>
              <a:rPr lang="en-US" dirty="0"/>
              <a:t>Click ”transaction on node 0” and click on the ”body” tab in postman. Put in a sender, recipient, and amount– hit send!</a:t>
            </a:r>
          </a:p>
          <a:p>
            <a:r>
              <a:rPr lang="en-US" dirty="0"/>
              <a:t>Mine a block on node 0 and check out the response, you can see your transaction was included in the block and the block has a proof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3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3FF20-BB44-9C45-8BD0-CDFB7A53A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D1C470-6271-7F4A-9E9C-1659302C28F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y is easy to compute given x</a:t>
                </a:r>
              </a:p>
              <a:p>
                <a:pPr marL="457200" lvl="1" indent="0">
                  <a:buNone/>
                </a:pPr>
                <a:r>
                  <a:rPr lang="en-US" dirty="0"/>
                  <a:t>You just run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h𝑎𝑠h</m:t>
                    </m:r>
                  </m:oMath>
                </a14:m>
                <a:r>
                  <a:rPr lang="en-US" dirty="0"/>
                  <a:t>(x) and you get y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r>
                  <a:rPr lang="en-US" dirty="0"/>
                  <a:t>x is </a:t>
                </a:r>
                <a:r>
                  <a:rPr lang="en-US" b="1" dirty="0"/>
                  <a:t>not </a:t>
                </a:r>
                <a:r>
                  <a:rPr lang="en-US" dirty="0"/>
                  <a:t>easy to compute given y</a:t>
                </a:r>
              </a:p>
              <a:p>
                <a:pPr marL="457200" lvl="1" indent="0">
                  <a:buNone/>
                </a:pPr>
                <a:r>
                  <a:rPr lang="en-US" dirty="0"/>
                  <a:t>The hash function cannot be reversed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h𝑎𝑠h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(y) = x does not exist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D1C470-6271-7F4A-9E9C-1659302C28F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80" t="-2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90807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chain!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2014"/>
            <a:ext cx="9905999" cy="4215321"/>
          </a:xfrm>
        </p:spPr>
        <p:txBody>
          <a:bodyPr>
            <a:normAutofit/>
          </a:bodyPr>
          <a:lstStyle/>
          <a:p>
            <a:r>
              <a:rPr lang="en-US" dirty="0"/>
              <a:t>Now resolve node 1 so that node 1 downloads and resolves node 0’s chain</a:t>
            </a:r>
          </a:p>
          <a:p>
            <a:pPr lvl="1"/>
            <a:r>
              <a:rPr lang="en-US" dirty="0"/>
              <a:t>Remember that node 1 does validation of the entire chain each time you ask it to resolve</a:t>
            </a:r>
          </a:p>
          <a:p>
            <a:r>
              <a:rPr lang="en-US" dirty="0"/>
              <a:t>You should see “our chain was replaced” along with the chain with your transaction from node 0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4123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EF20-279D-EE4B-AE46-0B4AFABA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503EE-0A49-5E47-85B3-072F2280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incentivizes miners when the maximum number of coins has been mined?</a:t>
            </a:r>
          </a:p>
          <a:p>
            <a:r>
              <a:rPr lang="en-US" dirty="0"/>
              <a:t>How can we implement a way for transactions to be signed. IE:</a:t>
            </a:r>
          </a:p>
          <a:p>
            <a:pPr lvl="1"/>
            <a:r>
              <a:rPr lang="en-US" dirty="0"/>
              <a:t>How can we make it so that I can’t spend someone else’s money just be sending a transaction?</a:t>
            </a:r>
          </a:p>
          <a:p>
            <a:r>
              <a:rPr lang="en-US" dirty="0"/>
              <a:t>What happens when computers get </a:t>
            </a:r>
            <a:r>
              <a:rPr lang="en-US" b="1" dirty="0"/>
              <a:t>really good </a:t>
            </a:r>
            <a:r>
              <a:rPr lang="en-US" dirty="0"/>
              <a:t>at computing hashes?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775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172F5-009A-784E-98F2-B66C49DC7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hashing relate to chaining blocks?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25A4D-D1B7-2541-BA7A-FA8EBC845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change x </a:t>
            </a:r>
            <a:r>
              <a:rPr lang="en-US" b="1" dirty="0"/>
              <a:t>at all</a:t>
            </a:r>
            <a:r>
              <a:rPr lang="en-US" dirty="0"/>
              <a:t>, hash(x) will look completely different!</a:t>
            </a:r>
          </a:p>
          <a:p>
            <a:r>
              <a:rPr lang="en-US" dirty="0"/>
              <a:t>Hash(‘</a:t>
            </a:r>
            <a:r>
              <a:rPr lang="en-US" dirty="0" err="1"/>
              <a:t>aaaaa</a:t>
            </a:r>
            <a:r>
              <a:rPr lang="en-US" dirty="0"/>
              <a:t>’) has </a:t>
            </a:r>
            <a:r>
              <a:rPr lang="en-US" b="1" dirty="0"/>
              <a:t>no relationship </a:t>
            </a:r>
            <a:r>
              <a:rPr lang="en-US" dirty="0"/>
              <a:t>to hash(‘</a:t>
            </a:r>
            <a:r>
              <a:rPr lang="en-US" dirty="0" err="1"/>
              <a:t>aaaab</a:t>
            </a:r>
            <a:r>
              <a:rPr lang="en-US" dirty="0"/>
              <a:t>’) you will see very different outputs when you put these 2 similar strings through a hash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492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B843503-5986-3D49-9B21-42987FE40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935" y="594868"/>
            <a:ext cx="8539655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830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172F5-009A-784E-98F2-B66C49DC7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hashing relate to chaining blocks?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25A4D-D1B7-2541-BA7A-FA8EBC845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Immutability</a:t>
            </a:r>
          </a:p>
          <a:p>
            <a:pPr lvl="1"/>
            <a:r>
              <a:rPr lang="en-US" dirty="0"/>
              <a:t>If changing x drastically changes hash(x), we can have a guaranteed way of determining whether x was mutated</a:t>
            </a:r>
          </a:p>
          <a:p>
            <a:r>
              <a:rPr lang="en-US" dirty="0"/>
              <a:t>What if every block had the hash of the previous block included in its data?</a:t>
            </a:r>
          </a:p>
          <a:p>
            <a:r>
              <a:rPr lang="en-US" dirty="0"/>
              <a:t>If an attacker wanted to modify a </a:t>
            </a:r>
            <a:r>
              <a:rPr lang="en-US" b="1" dirty="0"/>
              <a:t>tiny </a:t>
            </a:r>
            <a:r>
              <a:rPr lang="en-US" dirty="0"/>
              <a:t>part of the 1</a:t>
            </a:r>
            <a:r>
              <a:rPr lang="en-US" baseline="30000" dirty="0"/>
              <a:t>st</a:t>
            </a:r>
            <a:r>
              <a:rPr lang="en-US" dirty="0"/>
              <a:t> block, the hash of the 2</a:t>
            </a:r>
            <a:r>
              <a:rPr lang="en-US" baseline="30000" dirty="0"/>
              <a:t>nd</a:t>
            </a:r>
            <a:r>
              <a:rPr lang="en-US" dirty="0"/>
              <a:t> block would change. If the hash of the 2</a:t>
            </a:r>
            <a:r>
              <a:rPr lang="en-US" baseline="30000" dirty="0"/>
              <a:t>nd</a:t>
            </a:r>
            <a:r>
              <a:rPr lang="en-US" dirty="0"/>
              <a:t> block changed, the hash of the 3</a:t>
            </a:r>
            <a:r>
              <a:rPr lang="en-US" baseline="30000" dirty="0"/>
              <a:t>rd</a:t>
            </a:r>
            <a:r>
              <a:rPr lang="en-US" dirty="0"/>
              <a:t> block (which contains the hash of the 2</a:t>
            </a:r>
            <a:r>
              <a:rPr lang="en-US" baseline="30000" dirty="0"/>
              <a:t>nd</a:t>
            </a:r>
            <a:r>
              <a:rPr lang="en-US" dirty="0"/>
              <a:t> block) would change!</a:t>
            </a:r>
          </a:p>
        </p:txBody>
      </p:sp>
    </p:spTree>
    <p:extLst>
      <p:ext uri="{BB962C8B-B14F-4D97-AF65-F5344CB8AC3E}">
        <p14:creationId xmlns:p14="http://schemas.microsoft.com/office/powerpoint/2010/main" val="1326729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2C6695-3CED-5342-8768-D52416727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99" y="155285"/>
            <a:ext cx="11434052" cy="633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578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ADF6F-B8CC-6049-91B8-8AFB786DF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8450D-27E4-1E4A-9A3E-ABC45C6E3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Blockchain</a:t>
            </a:r>
            <a:r>
              <a:rPr lang="en-US" b="1" dirty="0"/>
              <a:t>: </a:t>
            </a:r>
            <a:r>
              <a:rPr lang="en-US" dirty="0"/>
              <a:t>immutable sequence of blocks containing transactions</a:t>
            </a:r>
          </a:p>
          <a:p>
            <a:r>
              <a:rPr lang="en-US" b="1" dirty="0"/>
              <a:t>Hashing functions: </a:t>
            </a:r>
            <a:r>
              <a:rPr lang="en-US" dirty="0"/>
              <a:t>take an input and generate an output</a:t>
            </a:r>
          </a:p>
          <a:p>
            <a:pPr lvl="1"/>
            <a:r>
              <a:rPr lang="en-US" dirty="0"/>
              <a:t>Usually looks crazy, but you’ll get the same crazy looking thing for a given input you hash</a:t>
            </a:r>
          </a:p>
          <a:p>
            <a:pPr lvl="1"/>
            <a:r>
              <a:rPr lang="en-US" dirty="0"/>
              <a:t>Change the input, you’ll get a different output</a:t>
            </a:r>
          </a:p>
          <a:p>
            <a:r>
              <a:rPr lang="en-US" b="1" dirty="0"/>
              <a:t>Hashing + </a:t>
            </a:r>
            <a:r>
              <a:rPr lang="en-US" b="1" dirty="0" err="1"/>
              <a:t>blockchains</a:t>
            </a:r>
            <a:r>
              <a:rPr lang="en-US" b="1" dirty="0"/>
              <a:t>: </a:t>
            </a:r>
            <a:r>
              <a:rPr lang="en-US" dirty="0"/>
              <a:t>hashing is used to check that no blocks in the past are modified</a:t>
            </a:r>
          </a:p>
          <a:p>
            <a:pPr lvl="1"/>
            <a:r>
              <a:rPr lang="en-US" dirty="0"/>
              <a:t>Include the previous block’s hash in the current block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6992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1781</TotalTime>
  <Words>1815</Words>
  <Application>Microsoft Macintosh PowerPoint</Application>
  <PresentationFormat>Widescreen</PresentationFormat>
  <Paragraphs>211</Paragraphs>
  <Slides>41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Cambria Math</vt:lpstr>
      <vt:lpstr>Trebuchet MS</vt:lpstr>
      <vt:lpstr>Tw Cen MT</vt:lpstr>
      <vt:lpstr>Wingdings</vt:lpstr>
      <vt:lpstr>Circuit</vt:lpstr>
      <vt:lpstr>BYOB</vt:lpstr>
      <vt:lpstr>What is a blockchain?</vt:lpstr>
      <vt:lpstr>Hashing</vt:lpstr>
      <vt:lpstr>Hashing </vt:lpstr>
      <vt:lpstr>How does hashing relate to chaining blocks?</vt:lpstr>
      <vt:lpstr>PowerPoint Presentation</vt:lpstr>
      <vt:lpstr>How does hashing relate to chaining blocks?</vt:lpstr>
      <vt:lpstr>PowerPoint Presentation</vt:lpstr>
      <vt:lpstr>Review</vt:lpstr>
      <vt:lpstr>Our blockchain</vt:lpstr>
      <vt:lpstr>Creating our first block</vt:lpstr>
      <vt:lpstr>Creating new blocks</vt:lpstr>
      <vt:lpstr>New_block()</vt:lpstr>
      <vt:lpstr>New_transaction()</vt:lpstr>
      <vt:lpstr>Hash()</vt:lpstr>
      <vt:lpstr>Last_block()</vt:lpstr>
      <vt:lpstr>How are blocks mined?</vt:lpstr>
      <vt:lpstr>Proof of work</vt:lpstr>
      <vt:lpstr>Proof of work (hashcash)</vt:lpstr>
      <vt:lpstr>Proof of work (hashcash)</vt:lpstr>
      <vt:lpstr>Proof of work Applied to blocks</vt:lpstr>
      <vt:lpstr>Proof of work Applied to blocks</vt:lpstr>
      <vt:lpstr>Implementing our proof of work</vt:lpstr>
      <vt:lpstr>Review of our blockchain’s functionality</vt:lpstr>
      <vt:lpstr>Our blockchain as an api</vt:lpstr>
      <vt:lpstr>Blockchain as an api</vt:lpstr>
      <vt:lpstr>TRansactions endpoint</vt:lpstr>
      <vt:lpstr>Mining endpoint</vt:lpstr>
      <vt:lpstr>Mining rewards</vt:lpstr>
      <vt:lpstr>PARt II: Consensus</vt:lpstr>
      <vt:lpstr>The byzantine generals problem</vt:lpstr>
      <vt:lpstr>Mostly there already...</vt:lpstr>
      <vt:lpstr>Example: double spending</vt:lpstr>
      <vt:lpstr>Example: double spending</vt:lpstr>
      <vt:lpstr>Consensus: longest chain</vt:lpstr>
      <vt:lpstr>longest chain: implementation</vt:lpstr>
      <vt:lpstr>longest chain: Adding to the api</vt:lpstr>
      <vt:lpstr>Testing the chain!</vt:lpstr>
      <vt:lpstr>Testing the chain!</vt:lpstr>
      <vt:lpstr>Testing the chain!</vt:lpstr>
      <vt:lpstr>Conclusion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BYOB</dc:title>
  <dc:creator>Callin, Julian</dc:creator>
  <cp:lastModifiedBy>Julian Callin</cp:lastModifiedBy>
  <cp:revision>4</cp:revision>
  <dcterms:created xsi:type="dcterms:W3CDTF">2018-04-26T23:38:30Z</dcterms:created>
  <dcterms:modified xsi:type="dcterms:W3CDTF">2018-04-28T17:18:08Z</dcterms:modified>
</cp:coreProperties>
</file>

<file path=docProps/thumbnail.jpeg>
</file>